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A1B0-BD4D-4EAB-A37D-B5A8F65F8964}" type="datetimeFigureOut">
              <a:rPr lang="en-US" smtClean="0"/>
              <a:pPr/>
              <a:t>11/19/2013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827C-953A-4C8D-90B4-5DC15AD6AA0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2976" y="1785926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Indicators</a:t>
            </a:r>
          </a:p>
          <a:p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2976" y="3000372"/>
            <a:ext cx="7286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Indian Pharmacopoeia Commission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Ministry of Health &amp; Family Welfare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Ghaziabad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Lenovo\Desktop\Emblem of Ind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76672"/>
            <a:ext cx="714375" cy="752475"/>
          </a:xfrm>
          <a:prstGeom prst="rect">
            <a:avLst/>
          </a:prstGeom>
          <a:noFill/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3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1643050"/>
            <a:ext cx="635798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Core indicator format:</a:t>
            </a:r>
          </a:p>
          <a:p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2500306"/>
            <a:ext cx="81439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Definition.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Description and USE: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-Measure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-importance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-Scope of Indicator 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-Results be interpreted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-Source and method of data collection.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-Calculation of indicators.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-Limitations.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2500306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928662" y="785794"/>
            <a:ext cx="75724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Assessment Checklist:</a:t>
            </a:r>
          </a:p>
          <a:p>
            <a:endParaRPr lang="en-IN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68313" y="1571613"/>
          <a:ext cx="8175653" cy="4357719"/>
        </p:xfrm>
        <a:graphic>
          <a:graphicData uri="http://schemas.openxmlformats.org/drawingml/2006/table">
            <a:tbl>
              <a:tblPr/>
              <a:tblGrid>
                <a:gridCol w="2440114"/>
                <a:gridCol w="5735539"/>
              </a:tblGrid>
              <a:tr h="3380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 dirty="0">
                          <a:latin typeface="Times New Roman"/>
                          <a:ea typeface="Times"/>
                          <a:cs typeface="Times New Roman"/>
                        </a:rPr>
                        <a:t>Coordinator contact(s) for AMC audit</a:t>
                      </a:r>
                      <a:endParaRPr lang="en-IN" sz="1400" dirty="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3849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 dirty="0">
                          <a:latin typeface="Times New Roman"/>
                          <a:ea typeface="Times"/>
                          <a:cs typeface="Times New Roman"/>
                        </a:rPr>
                        <a:t>Name of Coordinator for  audit</a:t>
                      </a:r>
                      <a:endParaRPr lang="en-IN" sz="1400" dirty="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49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>
                          <a:latin typeface="Times New Roman"/>
                          <a:ea typeface="Times"/>
                          <a:cs typeface="Times New Roman"/>
                        </a:rPr>
                        <a:t>Contact number and e-mail address of Coordinator </a:t>
                      </a:r>
                      <a:endParaRPr lang="en-IN" sz="140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>
                          <a:latin typeface="Times New Roman"/>
                          <a:ea typeface="Times"/>
                          <a:cs typeface="Times New Roman"/>
                        </a:rPr>
                        <a:t>Date of Audit</a:t>
                      </a:r>
                      <a:endParaRPr lang="en-IN" sz="140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 dirty="0">
                          <a:latin typeface="Times New Roman"/>
                          <a:ea typeface="Times"/>
                          <a:cs typeface="Times New Roman"/>
                        </a:rPr>
                        <a:t>AMC where pharmacovigilance activities are performed</a:t>
                      </a:r>
                      <a:endParaRPr lang="en-IN" sz="1400" dirty="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380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>
                          <a:latin typeface="Times New Roman"/>
                          <a:ea typeface="Times"/>
                          <a:cs typeface="Times New Roman"/>
                        </a:rPr>
                        <a:t>AMC name</a:t>
                      </a:r>
                      <a:endParaRPr lang="en-IN" sz="140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>
                          <a:latin typeface="Times New Roman"/>
                          <a:ea typeface="Times"/>
                          <a:cs typeface="Times New Roman"/>
                        </a:rPr>
                        <a:t>AMC Address</a:t>
                      </a:r>
                      <a:endParaRPr lang="en-IN" sz="140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>
                          <a:latin typeface="Times New Roman"/>
                          <a:ea typeface="Times"/>
                          <a:cs typeface="Times New Roman"/>
                        </a:rPr>
                        <a:t>Telephone number(s)</a:t>
                      </a:r>
                      <a:endParaRPr lang="en-IN" sz="140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 dirty="0">
                          <a:latin typeface="Times New Roman"/>
                          <a:ea typeface="Times"/>
                          <a:cs typeface="Times New Roman"/>
                        </a:rPr>
                        <a:t> Qualified Person(s) for Pharmacovigilance (QPPV)</a:t>
                      </a:r>
                      <a:endParaRPr lang="en-IN" sz="1400" dirty="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3849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>
                          <a:latin typeface="Times New Roman"/>
                          <a:ea typeface="Times"/>
                          <a:cs typeface="Times New Roman"/>
                        </a:rPr>
                        <a:t>Name of Technical Associate (QPPV)</a:t>
                      </a:r>
                      <a:endParaRPr lang="en-IN" sz="140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05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400" b="1" dirty="0">
                          <a:latin typeface="Times New Roman"/>
                          <a:ea typeface="Times"/>
                          <a:cs typeface="Times New Roman"/>
                        </a:rPr>
                        <a:t>Contact number and e-mail address of Technical Associate</a:t>
                      </a:r>
                      <a:endParaRPr lang="en-IN" sz="1400" dirty="0"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47641" marR="47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GB" sz="1400" dirty="0">
                        <a:latin typeface="Times New Roman"/>
                        <a:ea typeface="Times"/>
                        <a:cs typeface="Times New Roman"/>
                      </a:endParaRPr>
                    </a:p>
                  </a:txBody>
                  <a:tcPr marL="47641" marR="476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4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2" descr="C:\Users\Lenovo\Desktop\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404665"/>
            <a:ext cx="989957" cy="61878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2500306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643438" y="1071547"/>
          <a:ext cx="3714775" cy="5155269"/>
        </p:xfrm>
        <a:graphic>
          <a:graphicData uri="http://schemas.openxmlformats.org/drawingml/2006/table">
            <a:tbl>
              <a:tblPr/>
              <a:tblGrid>
                <a:gridCol w="396313"/>
                <a:gridCol w="1266695"/>
                <a:gridCol w="314965"/>
                <a:gridCol w="305965"/>
                <a:gridCol w="1430837"/>
              </a:tblGrid>
              <a:tr h="13023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S.No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Parameter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Status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Remark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3023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Yes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No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6745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Quality Assurance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951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Does the source document mentions Essential Required Item (ERI) such as patient information/ division/ reaction with date/ suspected drug with date/ outcome and sender information?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Determine whether data entry by Technical Associate in </a:t>
                      </a:r>
                      <a:r>
                        <a:rPr lang="en-IN" sz="8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VigiFlow</a:t>
                      </a:r>
                      <a:r>
                        <a:rPr lang="en-IN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is should be same with source documents.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Whether all ADRs were reported in Suspected ADR Reporting Form.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Verify the timeline for reporting the SAE to NCC and CDSCO.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Data collection and its security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76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Use of electronic data capture or data transcription from Suspected ADR Reporting into an electronic record (VigiFlow).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Record retention.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Data security in case of disasters, e.g., power failure.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Contingency plans and backup files.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Determine whether personnel has Access methods e.g., User ID/password for the security of electronic data.</a:t>
                      </a: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079" marR="37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71472" y="1071547"/>
          <a:ext cx="4046456" cy="5127194"/>
        </p:xfrm>
        <a:graphic>
          <a:graphicData uri="http://schemas.openxmlformats.org/drawingml/2006/table">
            <a:tbl>
              <a:tblPr/>
              <a:tblGrid>
                <a:gridCol w="421941"/>
                <a:gridCol w="72120"/>
                <a:gridCol w="1355991"/>
                <a:gridCol w="337167"/>
                <a:gridCol w="327534"/>
                <a:gridCol w="1531703"/>
              </a:tblGrid>
              <a:tr h="146631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S.No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Parameter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Status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Remark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46631">
                <a:tc gridSpan="2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Yes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No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4663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Personnel’s details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8243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Personnel prior education and GVP experience.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11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Whether GVP training provided by the Zone/NCC/ sponsor?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91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Does personnel known Job descriptions/responsibilities?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63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Administrative Responsibility</a:t>
                      </a:r>
                      <a:endParaRPr lang="en-IN" sz="8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276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Whether infrastructure is sufficient for PV?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Whether sufficient working place?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Whether logistic support provided by NCC such as Computer system, internet connection are work properly?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Storage of hard copies as well as soft copies of documents.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Whether co-operation by other Dept to PV section? 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63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Documents review</a:t>
                      </a: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545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Verify version number and effective date of SOPs provided to NCC with AMC’s SOPs.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Verify Training Records/Certificates.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Randomly Verify the data of source documents with entreated ICSRs.</a:t>
                      </a: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14348" y="1142984"/>
          <a:ext cx="7852292" cy="4418065"/>
        </p:xfrm>
        <a:graphic>
          <a:graphicData uri="http://schemas.openxmlformats.org/drawingml/2006/table">
            <a:tbl>
              <a:tblPr/>
              <a:tblGrid>
                <a:gridCol w="837728"/>
                <a:gridCol w="2677541"/>
                <a:gridCol w="665771"/>
                <a:gridCol w="646750"/>
                <a:gridCol w="3024502"/>
              </a:tblGrid>
              <a:tr h="16620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S.No</a:t>
                      </a:r>
                      <a:endParaRPr lang="en-IN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Parameter</a:t>
                      </a:r>
                      <a:endParaRPr lang="en-IN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Status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Remark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6620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Yes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No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66204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ompetence of Technical Associate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32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9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 is conversant with </a:t>
                      </a:r>
                      <a:r>
                        <a:rPr lang="en-IN" sz="9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</a:t>
                      </a:r>
                      <a:r>
                        <a:rPr lang="en-IN" sz="90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drug </a:t>
                      </a:r>
                      <a:r>
                        <a:rPr lang="en-IN" sz="9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for which he is sending the report?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9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 he conversant with the rechallenge and dechallenge process?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Is this a side effect or ADR?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Any SAE reported from the centre? How quickly it was forwarded.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9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Authenticity of Data </a:t>
                      </a:r>
                      <a:endParaRPr lang="en-IN" sz="9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746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Mechanism of identifying the </a:t>
                      </a:r>
                      <a:r>
                        <a:rPr lang="en-IN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patient </a:t>
                      </a:r>
                      <a:r>
                        <a:rPr lang="en-IN" sz="9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from the registration number of the case report – </a:t>
                      </a:r>
                      <a:r>
                        <a:rPr lang="en-IN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random </a:t>
                      </a:r>
                      <a:r>
                        <a:rPr lang="en-IN" sz="9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check should be done by the inspecting team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 many times TA visits various wards.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IN" sz="9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How quickly he sends the report to NCC.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5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IN" sz="9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 he taking interest in reporting drugs of current interest i.e. from CVS, Psychiatry, Oncology and Diabetes?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6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</a:t>
                      </a: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IN" sz="9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Interaction with coordinator – frequency and documentation for the same.</a:t>
                      </a: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46" marR="40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14348" y="5643578"/>
          <a:ext cx="7858180" cy="552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  <a:gridCol w="3929090"/>
              </a:tblGrid>
              <a:tr h="274330">
                <a:tc>
                  <a:txBody>
                    <a:bodyPr/>
                    <a:lstStyle/>
                    <a:p>
                      <a:r>
                        <a:rPr lang="en-IN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Name of Auditor:</a:t>
                      </a:r>
                      <a:endParaRPr lang="en-IN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Auditor/ Inspector:</a:t>
                      </a:r>
                      <a:endParaRPr lang="en-IN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8140">
                <a:tc>
                  <a:txBody>
                    <a:bodyPr/>
                    <a:lstStyle/>
                    <a:p>
                      <a:r>
                        <a:rPr lang="en-IN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Date of Audit:</a:t>
                      </a:r>
                      <a:endParaRPr lang="en-IN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Stamp /Seal: </a:t>
                      </a:r>
                      <a:endParaRPr lang="en-IN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4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43042" y="2428868"/>
            <a:ext cx="5357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THANK </a:t>
            </a:r>
          </a:p>
          <a:p>
            <a:pPr algn="ctr"/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YOU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1714488"/>
            <a:ext cx="72866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itchFamily="18" charset="0"/>
                <a:cs typeface="Times New Roman" pitchFamily="18" charset="0"/>
              </a:rPr>
              <a:t>Indicators:</a:t>
            </a:r>
          </a:p>
          <a:p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1000100" y="2714620"/>
            <a:ext cx="7572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Objective Measures that allow an evaluation of baseline situation and progress in health services and interventions</a:t>
            </a:r>
            <a:r>
              <a:rPr lang="en-IN" dirty="0" smtClean="0">
                <a:solidFill>
                  <a:schemeClr val="tx1"/>
                </a:solidFill>
              </a:rPr>
              <a:t>.</a:t>
            </a:r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1714488"/>
            <a:ext cx="72866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WHY Pharmacovigilance Indicators ?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2786058"/>
            <a:ext cx="73581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>
              <a:buFontTx/>
              <a:buChar char="-"/>
            </a:pPr>
            <a:r>
              <a:rPr lang="en-IN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Needed to Measure status of Pharmacovigilance System.</a:t>
            </a:r>
          </a:p>
          <a:p>
            <a:pPr marL="179388" indent="-179388">
              <a:buFontTx/>
              <a:buChar char="-"/>
            </a:pPr>
            <a:r>
              <a:rPr lang="en-IN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Able to identify Strengths, Weakness, Achievements, Growth, Impact</a:t>
            </a:r>
          </a:p>
          <a:p>
            <a:pPr marL="179388" indent="-179388">
              <a:buFontTx/>
              <a:buChar char="-"/>
            </a:pPr>
            <a:r>
              <a:rPr lang="en-IN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Return on Investments in PV.</a:t>
            </a:r>
            <a:endParaRPr lang="en-IN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1785926"/>
            <a:ext cx="59293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Classification:</a:t>
            </a:r>
          </a:p>
          <a:p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2786058"/>
            <a:ext cx="807249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Background  : Demographics, Economics, Healthcare system, Pharmaceutical Scenario 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Structure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Process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Output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Specific Indicators for public health Programmes.</a:t>
            </a: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1571612"/>
            <a:ext cx="7358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Requirements:</a:t>
            </a:r>
          </a:p>
          <a:p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2571744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Simple to understand</a:t>
            </a:r>
            <a:b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Easy to measure and interpret</a:t>
            </a:r>
            <a:b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Reproducible(Independent of investigator)</a:t>
            </a:r>
            <a:b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I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Sensitive to detect problems</a:t>
            </a:r>
            <a:br>
              <a:rPr lang="en-I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I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Applicable to any Facility engaged in PV</a:t>
            </a:r>
            <a:endParaRPr lang="en-IN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714488"/>
            <a:ext cx="678661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2800" b="1" u="sng" dirty="0">
                <a:latin typeface="Times New Roman" pitchFamily="18" charset="0"/>
                <a:cs typeface="Times New Roman" pitchFamily="18" charset="0"/>
              </a:rPr>
              <a:t>Core Structural Indicators:</a:t>
            </a:r>
          </a:p>
          <a:p>
            <a:pPr>
              <a:defRPr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b="1" dirty="0" err="1">
                <a:latin typeface="Times New Roman" pitchFamily="18" charset="0"/>
                <a:cs typeface="Times New Roman" pitchFamily="18" charset="0"/>
              </a:rPr>
              <a:t>Existance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of:</a:t>
            </a:r>
          </a:p>
          <a:p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714348" y="3000372"/>
            <a:ext cx="792961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PV centre with Standard Accommodation.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Human Resource to carry out its function      properly.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ADR  reporting format.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Collection, Recording and analysis of ADRs.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 News letter/ Information Bulletin/ Website for - PV information 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PV advisory committee or Expert committee.</a:t>
            </a:r>
            <a:r>
              <a:rPr lang="en-IN" dirty="0" smtClean="0">
                <a:solidFill>
                  <a:schemeClr val="tx1"/>
                </a:solidFill>
              </a:rPr>
              <a:t/>
            </a:r>
            <a:br>
              <a:rPr lang="en-IN" dirty="0" smtClean="0">
                <a:solidFill>
                  <a:schemeClr val="tx1"/>
                </a:solidFill>
              </a:rPr>
            </a:br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1571612"/>
            <a:ext cx="77153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Core process indicators:</a:t>
            </a:r>
          </a:p>
          <a:p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714348" y="2643182"/>
            <a:ext cx="77867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No. of ADR report received 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No. of Reports entered in Database.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Percentage of Total Annual Reports Acknowledged.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Percentage of reports  submitted to WHO.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Percentage of Reports on therapeutic effectiveness.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Percentage of Reports on Medication errors.</a:t>
            </a:r>
            <a:r>
              <a:rPr lang="en-IN" dirty="0" smtClean="0">
                <a:solidFill>
                  <a:schemeClr val="tx1"/>
                </a:solidFill>
              </a:rPr>
              <a:t/>
            </a:r>
            <a:br>
              <a:rPr lang="en-IN" dirty="0" smtClean="0">
                <a:solidFill>
                  <a:schemeClr val="tx1"/>
                </a:solidFill>
              </a:rPr>
            </a:br>
            <a:endParaRPr lang="en-IN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1714488"/>
            <a:ext cx="76438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Core outcome /Impact indicators:</a:t>
            </a:r>
          </a:p>
          <a:p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714348" y="2643182"/>
            <a:ext cx="77867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</a:rPr>
              <a:t>- </a:t>
            </a: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 of regulatory actions taken based on national Data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-Label Change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-Safety warning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-Medicine Suspension/ </a:t>
            </a:r>
            <a:r>
              <a:rPr lang="en-IN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withdrawl</a:t>
            </a: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/other Restrictions.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No. of medicine related Hospital Admission 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No. of medicine related Deaths.</a:t>
            </a:r>
            <a:b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Average duration of Extension of medicine related Hospital Stay.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96944" cy="59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Pharmacovigilance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program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1500174"/>
            <a:ext cx="721523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Core indicators for public health programmes:</a:t>
            </a:r>
          </a:p>
          <a:p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3071810"/>
            <a:ext cx="76438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All main treatment guidelines /protocols in use within the PHP systematically 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Total no. of ADR report s collected within PHP.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-Total no. of Reports submitted  to NCC.</a:t>
            </a:r>
            <a:b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Percentage of completed reports submitted to NCC and to WHO.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751</Words>
  <Application>Microsoft Office PowerPoint</Application>
  <PresentationFormat>On-screen Show (4:3)</PresentationFormat>
  <Paragraphs>156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IPC4</cp:lastModifiedBy>
  <cp:revision>14</cp:revision>
  <dcterms:created xsi:type="dcterms:W3CDTF">2013-11-14T09:21:35Z</dcterms:created>
  <dcterms:modified xsi:type="dcterms:W3CDTF">2013-11-19T09:14:34Z</dcterms:modified>
</cp:coreProperties>
</file>